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Comfortaa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Raiana Gaiardo Girardi"/>
  <p:cmAuthor clrIdx="1" id="1" initials="" lastIdx="3" name="Rogerio Xavi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19T05:34:33.247">
    <p:pos x="6000" y="0"/>
    <p:text>Falar também: Desenvolvido pelo 4º ano do curso Técnico em Informática Integrado ao Ensino Médio juntamente com o Professor Rogério Xavier de Azambunja na disciplina de Engenharia de Software.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1" idx="1" dt="2018-10-22T20:41:32.983">
    <p:pos x="6000" y="0"/>
    <p:text>Falar que foi utilizado o Servidor do Câmpus, a tecnologia RESTFul, seleção de cores, controle de sessões,...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1" idx="2" dt="2018-10-22T20:36:40.023">
    <p:pos x="6000" y="0"/>
    <p:text>Este precisa melhorar, pois não aparecem os relacionamentos. Daria para mostrar todo o E-R num slide anterior e destacar este logo após.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1" idx="3" dt="2018-10-22T20:35:00.525">
    <p:pos x="6000" y="0"/>
    <p:text>Está bom assim, basta informar que funcionava também pela Web.</p:text>
  </p:cm>
  <p:cm authorId="0" idx="2" dt="2018-10-19T06:49:01.505">
    <p:pos x="79" y="282"/>
    <p:text>Sor, consegue tirar um print melhor? Que apareça melhor o aplicativo na versão web...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b6f26d4dba3cc7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1b6f26d4dba3cc7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f26d4dba3cc7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f26d4dba3cc7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b6f26d4dba3cc7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1b6f26d4dba3cc7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03a1c18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4403a1c188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5418084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454180845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403a1c18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4403a1c188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54180845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4541808459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52b676c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452b676c5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403a1c18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4403a1c188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403a1c188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403a1c18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03a1c1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4403a1c18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03a1c1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4403a1c188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403a1c1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4403a1c188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03a1c18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4403a1c18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b6f26d4dba3cc7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1b6f26d4dba3cc7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b6f26d4dba3cc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b6f26d4dba3cc7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541808459_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54180845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mbria"/>
              <a:buNone/>
              <a:defRPr b="0" i="0" sz="1200" u="none" cap="none" strike="noStrike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4.xml"/><Relationship Id="rId4" Type="http://schemas.openxmlformats.org/officeDocument/2006/relationships/image" Target="../media/image22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68750" l="0" r="0" t="0"/>
          <a:stretch/>
        </p:blipFill>
        <p:spPr>
          <a:xfrm>
            <a:off x="0" y="0"/>
            <a:ext cx="91318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36375" y="5768675"/>
            <a:ext cx="2454900" cy="75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820900" y="4896550"/>
            <a:ext cx="76446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2400"/>
              <a:buFont typeface="Open Sans"/>
              <a:buNone/>
            </a:pPr>
            <a:r>
              <a:rPr lang="en-US" sz="2100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Fernanda Hippler, Garrenlus de Souza, Paula Caroline Werner, Raiana Gaiardo Girardi</a:t>
            </a:r>
            <a:endParaRPr sz="2100">
              <a:solidFill>
                <a:srgbClr val="1544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2400"/>
              <a:buFont typeface="Open Sans"/>
              <a:buNone/>
            </a:pPr>
            <a:r>
              <a:rPr lang="en-US" sz="1800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(Representando toda turma do 4º ano Técnico em Informática I. E. M.)</a:t>
            </a:r>
            <a:endParaRPr sz="1800">
              <a:solidFill>
                <a:srgbClr val="1544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2400"/>
              <a:buFont typeface="Open Sans"/>
              <a:buNone/>
            </a:pPr>
            <a:r>
              <a:rPr lang="en-US" sz="2100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Orientador: Prof. Rogério Xavier de Azambuja</a:t>
            </a:r>
            <a:endParaRPr sz="2100">
              <a:solidFill>
                <a:srgbClr val="1544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547812" y="1945275"/>
            <a:ext cx="62643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4000"/>
              <a:buFont typeface="Open Sans"/>
              <a:buNone/>
            </a:pPr>
            <a:r>
              <a:rPr b="1" lang="en-US" sz="4000">
                <a:solidFill>
                  <a:srgbClr val="15442C"/>
                </a:solidFill>
                <a:latin typeface="Open Sans"/>
                <a:ea typeface="Open Sans"/>
                <a:cs typeface="Open Sans"/>
                <a:sym typeface="Open Sans"/>
              </a:rPr>
              <a:t>MyCup: Um aplicativo de apostas nos jogos de futebol da Copa do Mundo FIFA 2018</a:t>
            </a:r>
            <a:endParaRPr b="1" sz="4000">
              <a:solidFill>
                <a:srgbClr val="1544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b="45073" l="32385" r="37997" t="50000"/>
          <a:stretch/>
        </p:blipFill>
        <p:spPr>
          <a:xfrm>
            <a:off x="2672625" y="1948300"/>
            <a:ext cx="3781426" cy="3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539750" y="400050"/>
            <a:ext cx="8250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Modelo Entidade-Relacionamento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762000" y="1533825"/>
            <a:ext cx="2293675" cy="3692774"/>
            <a:chOff x="762000" y="1533825"/>
            <a:chExt cx="2293675" cy="3692774"/>
          </a:xfrm>
        </p:grpSpPr>
        <p:pic>
          <p:nvPicPr>
            <p:cNvPr id="166" name="Google Shape;166;p22"/>
            <p:cNvPicPr preferRelativeResize="0"/>
            <p:nvPr/>
          </p:nvPicPr>
          <p:blipFill rotWithShape="1">
            <a:blip r:embed="rId5">
              <a:alphaModFix/>
            </a:blip>
            <a:srcRect b="11339" l="0" r="75926" t="14349"/>
            <a:stretch/>
          </p:blipFill>
          <p:spPr>
            <a:xfrm>
              <a:off x="762000" y="1533825"/>
              <a:ext cx="2127924" cy="369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2"/>
            <p:cNvSpPr/>
            <p:nvPr/>
          </p:nvSpPr>
          <p:spPr>
            <a:xfrm>
              <a:off x="2819575" y="2620675"/>
              <a:ext cx="236100" cy="141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2"/>
          <p:cNvGrpSpPr/>
          <p:nvPr/>
        </p:nvGrpSpPr>
        <p:grpSpPr>
          <a:xfrm>
            <a:off x="3429175" y="2348400"/>
            <a:ext cx="2445900" cy="3869551"/>
            <a:chOff x="3429175" y="2348400"/>
            <a:chExt cx="2445900" cy="3869551"/>
          </a:xfrm>
        </p:grpSpPr>
        <p:pic>
          <p:nvPicPr>
            <p:cNvPr id="169" name="Google Shape;169;p22"/>
            <p:cNvPicPr preferRelativeResize="0"/>
            <p:nvPr/>
          </p:nvPicPr>
          <p:blipFill rotWithShape="1">
            <a:blip r:embed="rId6">
              <a:alphaModFix/>
            </a:blip>
            <a:srcRect b="8253" l="34659" r="41265" t="13883"/>
            <a:stretch/>
          </p:blipFill>
          <p:spPr>
            <a:xfrm>
              <a:off x="3597275" y="2348400"/>
              <a:ext cx="2127924" cy="3869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2"/>
            <p:cNvSpPr/>
            <p:nvPr/>
          </p:nvSpPr>
          <p:spPr>
            <a:xfrm>
              <a:off x="3429175" y="3458875"/>
              <a:ext cx="236100" cy="141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38975" y="3458875"/>
              <a:ext cx="236100" cy="141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2"/>
          <p:cNvGrpSpPr/>
          <p:nvPr/>
        </p:nvGrpSpPr>
        <p:grpSpPr>
          <a:xfrm>
            <a:off x="6248575" y="1351075"/>
            <a:ext cx="2313474" cy="3777850"/>
            <a:chOff x="6248575" y="1351075"/>
            <a:chExt cx="2313474" cy="3777850"/>
          </a:xfrm>
        </p:grpSpPr>
        <p:pic>
          <p:nvPicPr>
            <p:cNvPr id="173" name="Google Shape;173;p22"/>
            <p:cNvPicPr preferRelativeResize="0"/>
            <p:nvPr/>
          </p:nvPicPr>
          <p:blipFill rotWithShape="1">
            <a:blip r:embed="rId7">
              <a:alphaModFix/>
            </a:blip>
            <a:srcRect b="7920" l="59489" r="16437" t="16062"/>
            <a:stretch/>
          </p:blipFill>
          <p:spPr>
            <a:xfrm>
              <a:off x="6434125" y="1351075"/>
              <a:ext cx="2127924" cy="3777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22"/>
            <p:cNvSpPr/>
            <p:nvPr/>
          </p:nvSpPr>
          <p:spPr>
            <a:xfrm>
              <a:off x="6248575" y="2408375"/>
              <a:ext cx="300900" cy="185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8">
            <a:alphaModFix/>
          </a:blip>
          <a:srcRect b="16205" l="47701" r="41225" t="53856"/>
          <a:stretch/>
        </p:blipFill>
        <p:spPr>
          <a:xfrm>
            <a:off x="5642674" y="3855900"/>
            <a:ext cx="887576" cy="134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850" y="457200"/>
            <a:ext cx="4977624" cy="612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3"/>
          <p:cNvGrpSpPr/>
          <p:nvPr/>
        </p:nvGrpSpPr>
        <p:grpSpPr>
          <a:xfrm>
            <a:off x="19475" y="448175"/>
            <a:ext cx="4323924" cy="5731050"/>
            <a:chOff x="19475" y="448175"/>
            <a:chExt cx="4323924" cy="5731050"/>
          </a:xfrm>
        </p:grpSpPr>
        <p:pic>
          <p:nvPicPr>
            <p:cNvPr id="182" name="Google Shape;182;p23"/>
            <p:cNvPicPr preferRelativeResize="0"/>
            <p:nvPr/>
          </p:nvPicPr>
          <p:blipFill rotWithShape="1">
            <a:blip r:embed="rId5">
              <a:alphaModFix/>
            </a:blip>
            <a:srcRect b="18957" l="0" r="12072" t="2543"/>
            <a:stretch/>
          </p:blipFill>
          <p:spPr>
            <a:xfrm>
              <a:off x="125950" y="448175"/>
              <a:ext cx="4217449" cy="5730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3"/>
            <p:cNvSpPr/>
            <p:nvPr/>
          </p:nvSpPr>
          <p:spPr>
            <a:xfrm>
              <a:off x="19475" y="1151225"/>
              <a:ext cx="331200" cy="502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550" y="385250"/>
            <a:ext cx="3065650" cy="5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600" y="385225"/>
            <a:ext cx="3065650" cy="545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469100"/>
            <a:ext cx="8686799" cy="599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6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Avaliação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611187" y="1341437"/>
            <a:ext cx="80646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Pedimos aos 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usuários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que respondessem a um formulário.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17217" l="22452" r="30348" t="37184"/>
          <a:stretch/>
        </p:blipFill>
        <p:spPr>
          <a:xfrm>
            <a:off x="1235675" y="2201575"/>
            <a:ext cx="6460101" cy="35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/>
          <p:nvPr/>
        </p:nvSpPr>
        <p:spPr>
          <a:xfrm>
            <a:off x="6850650" y="5219700"/>
            <a:ext cx="2396400" cy="136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Avaliação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 b="29067" l="22454" r="28658" t="25506"/>
          <a:stretch/>
        </p:blipFill>
        <p:spPr>
          <a:xfrm>
            <a:off x="155875" y="1175925"/>
            <a:ext cx="6259050" cy="326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4">
            <a:alphaModFix/>
          </a:blip>
          <a:srcRect b="36813" l="22952" r="30397" t="25129"/>
          <a:stretch/>
        </p:blipFill>
        <p:spPr>
          <a:xfrm>
            <a:off x="3107425" y="3880575"/>
            <a:ext cx="5893009" cy="270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Resultados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11175" y="1578125"/>
            <a:ext cx="8064600" cy="4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Após a realização da Copa do Mundo FIFA 2018 foram efetuadas algumas análises sobre o projeto, concedendo 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informações, tais como: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205 usuários ativos;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2766 apostas;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Média de 13 apostas por usuário ativo.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Turno X Número de apostas: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Madrugada |	364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286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Manhã 		  |	601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Tarde 		  |	873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828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Noite 		  |	928</a:t>
            </a:r>
            <a:endParaRPr sz="24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Conclusões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611175" y="1850875"/>
            <a:ext cx="8064600" cy="39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 desenvolvimento deste software proporcionou uma excelente experiência prática aos alunos da turma, relacionando conteúdos de diferentes disciplinas do curso e alcançando 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satisfatoriamente</a:t>
            </a: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os objetivo do projeto.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/>
          <p:nvPr>
            <p:ph type="title"/>
          </p:nvPr>
        </p:nvSpPr>
        <p:spPr>
          <a:xfrm>
            <a:off x="4635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Para projetos futuros...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611175" y="1341423"/>
            <a:ext cx="80646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Funcionalidades a serem implementadas: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Enviar convites;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Criação de rankings pessoais.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Agradecimentos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611175" y="1976027"/>
            <a:ext cx="80646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Turma do 4º ano do curso Técnico em Informática Integrado ao Ensino Médio de 2018.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Aos usuários que contribuiram utilizando o software aplicativo, com sugestões, elogios e 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críticas</a:t>
            </a:r>
            <a:r>
              <a:rPr lang="en-US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t/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0" y="1052512"/>
            <a:ext cx="4427537" cy="46037"/>
          </a:xfrm>
          <a:prstGeom prst="rect">
            <a:avLst/>
          </a:prstGeom>
          <a:solidFill>
            <a:srgbClr val="18563A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615950" y="400050"/>
            <a:ext cx="4608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MyCup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784125" y="1914525"/>
            <a:ext cx="49644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Software aplicativo para realização de apostas nos jogos de futebol da Copa do Mundo FIFA 2018.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Projeto da disciplina de Engenharia de Software IV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850" y="1914525"/>
            <a:ext cx="2858325" cy="28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ctrTitle"/>
          </p:nvPr>
        </p:nvSpPr>
        <p:spPr>
          <a:xfrm>
            <a:off x="685800" y="4128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mfortaa"/>
                <a:ea typeface="Comfortaa"/>
                <a:cs typeface="Comfortaa"/>
                <a:sym typeface="Comfortaa"/>
              </a:rPr>
              <a:t>Agradecemos</a:t>
            </a:r>
            <a:r>
              <a:rPr lang="en-US" sz="3600">
                <a:latin typeface="Comfortaa"/>
                <a:ea typeface="Comfortaa"/>
                <a:cs typeface="Comfortaa"/>
                <a:sym typeface="Comfortaa"/>
              </a:rPr>
              <a:t> pela atenção!</a:t>
            </a:r>
            <a:endParaRPr sz="3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685800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bjetivo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611187" y="1646237"/>
            <a:ext cx="80646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Abordar as diferentes etapas da construção de um software aplicativo para smartphones, que disponibilizasse aos usuários: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Informações sobre as seleções participantes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Registro de apostas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Sistema de pontuação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Ranqueamento por acertos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Motivação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11175" y="1646225"/>
            <a:ext cx="7854900" cy="3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Contextualizado no envolvimento dos alunos com a Copa do Mundo FIFA 2018, promoveu-se: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Integração entre alunos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Aprendizado prático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Conexão com o cotidiano e acontecimentos no Mundo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Interdisciplinaridade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fortaa"/>
              <a:buChar char="●"/>
            </a:pPr>
            <a:r>
              <a:rPr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Motivação discente com a disciplina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Desenvolvimento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15950" y="1530450"/>
            <a:ext cx="80049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66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Seguiu-se indiretamente o modelo de </a:t>
            </a:r>
            <a:r>
              <a:rPr b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processo unificado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i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UP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–</a:t>
            </a:r>
            <a:r>
              <a:rPr i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Unified Process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), que é composto por quatro fases: a </a:t>
            </a:r>
            <a:r>
              <a:rPr b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concepção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, a </a:t>
            </a:r>
            <a:r>
              <a:rPr b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elaboração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, a </a:t>
            </a:r>
            <a:r>
              <a:rPr b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construção 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e a </a:t>
            </a:r>
            <a:r>
              <a:rPr b="1"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transição</a:t>
            </a:r>
            <a:r>
              <a:rPr lang="en-US" sz="2100">
                <a:solidFill>
                  <a:srgbClr val="00000A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15398" l="4595" r="4047" t="14029"/>
          <a:stretch/>
        </p:blipFill>
        <p:spPr>
          <a:xfrm>
            <a:off x="1223075" y="3062000"/>
            <a:ext cx="6935499" cy="28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25" y="5261400"/>
            <a:ext cx="9144000" cy="159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Protótipo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2095" l="26195" r="24712" t="0"/>
          <a:stretch/>
        </p:blipFill>
        <p:spPr>
          <a:xfrm>
            <a:off x="399525" y="1506450"/>
            <a:ext cx="4339423" cy="486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b="1448" l="26797" r="44356" t="0"/>
          <a:stretch/>
        </p:blipFill>
        <p:spPr>
          <a:xfrm>
            <a:off x="3136300" y="1468100"/>
            <a:ext cx="2637702" cy="506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 b="2152" l="27368" r="44158" t="0"/>
          <a:stretch/>
        </p:blipFill>
        <p:spPr>
          <a:xfrm>
            <a:off x="6007500" y="1468100"/>
            <a:ext cx="2603675" cy="50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Caso de Uso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825" y="1272051"/>
            <a:ext cx="6054600" cy="510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577950" y="3874575"/>
            <a:ext cx="1881300" cy="190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501750" y="1588575"/>
            <a:ext cx="1881300" cy="190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5921350" y="1588575"/>
            <a:ext cx="1881300" cy="190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615950" y="400050"/>
            <a:ext cx="6054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Desenvolvimento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5997550" y="3874575"/>
            <a:ext cx="1881300" cy="190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1578750" y="4427125"/>
            <a:ext cx="1881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Banco de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Dados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997550" y="4580300"/>
            <a:ext cx="18813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Desenvolvimento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WEB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327950" y="2278950"/>
            <a:ext cx="22305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Desenvolvimento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mfortaa"/>
                <a:ea typeface="Comfortaa"/>
                <a:cs typeface="Comfortaa"/>
                <a:sym typeface="Comfortaa"/>
              </a:rPr>
              <a:t>Mobile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066550" y="2202750"/>
            <a:ext cx="15735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Design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Gráfico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3800588" y="2957400"/>
            <a:ext cx="1704000" cy="1694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3310200" y="3334188"/>
            <a:ext cx="2676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Professor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Analista de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Sistemas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0" y="1052512"/>
            <a:ext cx="4427400" cy="45900"/>
          </a:xfrm>
          <a:prstGeom prst="rect">
            <a:avLst/>
          </a:prstGeom>
          <a:solidFill>
            <a:srgbClr val="18563A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588" y="1101650"/>
            <a:ext cx="3774817" cy="550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type="title"/>
          </p:nvPr>
        </p:nvSpPr>
        <p:spPr>
          <a:xfrm>
            <a:off x="539750" y="400050"/>
            <a:ext cx="82509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42C"/>
              </a:buClr>
              <a:buSzPts val="3200"/>
              <a:buFont typeface="Open Sans"/>
              <a:buNone/>
            </a:pPr>
            <a:r>
              <a:rPr b="1" lang="en-US" sz="3200">
                <a:solidFill>
                  <a:srgbClr val="15442C"/>
                </a:solidFill>
                <a:latin typeface="Comfortaa"/>
                <a:ea typeface="Comfortaa"/>
                <a:cs typeface="Comfortaa"/>
                <a:sym typeface="Comfortaa"/>
              </a:rPr>
              <a:t>Modelo Entidade-Relacionamento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